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2" r:id="rId3"/>
    <p:sldId id="257" r:id="rId4"/>
    <p:sldId id="258" r:id="rId5"/>
    <p:sldId id="259" r:id="rId6"/>
    <p:sldId id="260" r:id="rId7"/>
    <p:sldId id="261"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89D55650-1F16-47F6-87A1-17482F73845F}" type="datetimeFigureOut">
              <a:rPr lang="ar-IQ" smtClean="0"/>
              <a:pPr/>
              <a:t>05/04/1436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01BDA4E-E64F-4601-8A37-3778D8B32AE2}"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9D55650-1F16-47F6-87A1-17482F73845F}" type="datetimeFigureOut">
              <a:rPr lang="ar-IQ" smtClean="0"/>
              <a:pPr/>
              <a:t>05/04/1436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01BDA4E-E64F-4601-8A37-3778D8B32AE2}"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9D55650-1F16-47F6-87A1-17482F73845F}" type="datetimeFigureOut">
              <a:rPr lang="ar-IQ" smtClean="0"/>
              <a:pPr/>
              <a:t>05/04/1436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01BDA4E-E64F-4601-8A37-3778D8B32AE2}"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9D55650-1F16-47F6-87A1-17482F73845F}" type="datetimeFigureOut">
              <a:rPr lang="ar-IQ" smtClean="0"/>
              <a:pPr/>
              <a:t>05/04/1436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01BDA4E-E64F-4601-8A37-3778D8B32AE2}"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9D55650-1F16-47F6-87A1-17482F73845F}" type="datetimeFigureOut">
              <a:rPr lang="ar-IQ" smtClean="0"/>
              <a:pPr/>
              <a:t>05/04/1436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01BDA4E-E64F-4601-8A37-3778D8B32AE2}"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89D55650-1F16-47F6-87A1-17482F73845F}" type="datetimeFigureOut">
              <a:rPr lang="ar-IQ" smtClean="0"/>
              <a:pPr/>
              <a:t>05/04/1436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01BDA4E-E64F-4601-8A37-3778D8B32AE2}"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89D55650-1F16-47F6-87A1-17482F73845F}" type="datetimeFigureOut">
              <a:rPr lang="ar-IQ" smtClean="0"/>
              <a:pPr/>
              <a:t>05/04/1436</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601BDA4E-E64F-4601-8A37-3778D8B32AE2}"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89D55650-1F16-47F6-87A1-17482F73845F}" type="datetimeFigureOut">
              <a:rPr lang="ar-IQ" smtClean="0"/>
              <a:pPr/>
              <a:t>05/04/1436</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601BDA4E-E64F-4601-8A37-3778D8B32AE2}"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9D55650-1F16-47F6-87A1-17482F73845F}" type="datetimeFigureOut">
              <a:rPr lang="ar-IQ" smtClean="0"/>
              <a:pPr/>
              <a:t>05/04/1436</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601BDA4E-E64F-4601-8A37-3778D8B32AE2}"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9D55650-1F16-47F6-87A1-17482F73845F}" type="datetimeFigureOut">
              <a:rPr lang="ar-IQ" smtClean="0"/>
              <a:pPr/>
              <a:t>05/04/1436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01BDA4E-E64F-4601-8A37-3778D8B32AE2}"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9D55650-1F16-47F6-87A1-17482F73845F}" type="datetimeFigureOut">
              <a:rPr lang="ar-IQ" smtClean="0"/>
              <a:pPr/>
              <a:t>05/04/1436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01BDA4E-E64F-4601-8A37-3778D8B32AE2}"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9D55650-1F16-47F6-87A1-17482F73845F}" type="datetimeFigureOut">
              <a:rPr lang="ar-IQ" smtClean="0"/>
              <a:pPr/>
              <a:t>05/04/1436</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01BDA4E-E64F-4601-8A37-3778D8B32AE2}"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57224" y="1357298"/>
            <a:ext cx="7429552" cy="4071966"/>
          </a:xfrm>
        </p:spPr>
        <p:txBody>
          <a:bodyPr>
            <a:normAutofit/>
          </a:bodyPr>
          <a:lstStyle/>
          <a:p>
            <a:pPr>
              <a:lnSpc>
                <a:spcPct val="150000"/>
              </a:lnSpc>
            </a:pPr>
            <a:r>
              <a:rPr lang="en-US" dirty="0" smtClean="0"/>
              <a:t>Translate </a:t>
            </a:r>
            <a:br>
              <a:rPr lang="en-US" dirty="0" smtClean="0"/>
            </a:br>
            <a:r>
              <a:rPr lang="en-US" dirty="0" smtClean="0"/>
              <a:t>from  Arabic  into  English</a:t>
            </a:r>
            <a:endParaRPr lang="ar-IQ"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274638"/>
            <a:ext cx="8501122" cy="6369072"/>
          </a:xfrm>
        </p:spPr>
        <p:txBody>
          <a:bodyPr>
            <a:normAutofit fontScale="90000"/>
          </a:bodyPr>
          <a:lstStyle/>
          <a:p>
            <a:pPr>
              <a:lnSpc>
                <a:spcPct val="150000"/>
              </a:lnSpc>
            </a:pPr>
            <a:r>
              <a:rPr lang="ar-IQ" dirty="0" smtClean="0"/>
              <a:t/>
            </a:r>
            <a:br>
              <a:rPr lang="ar-IQ" dirty="0" smtClean="0"/>
            </a:br>
            <a:r>
              <a:rPr lang="ar-IQ" dirty="0" smtClean="0"/>
              <a:t>إِنَّ التقدم العلمي الحاصل في المجال الرياضي قد شهد تطورًا ملحوظًا في مختلف المستويات محققًا  انجازات كبيرة في الألعاب الرياضية ، وإِنَّنا أحوج اليوم إِلى بذل المزيد من الجهود لإيجاد أساليب تدريبية علمية تضمن الحركة الرياضية تقدمًا وتصورًا علميًا في مختلف الأصعدة.</a:t>
            </a:r>
            <a:r>
              <a:rPr lang="en-US" b="1" dirty="0" smtClean="0"/>
              <a:t/>
            </a:r>
            <a:br>
              <a:rPr lang="en-US" b="1" dirty="0" smtClean="0"/>
            </a:b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274638"/>
            <a:ext cx="8501122" cy="6369072"/>
          </a:xfrm>
        </p:spPr>
        <p:txBody>
          <a:bodyPr>
            <a:normAutofit fontScale="90000"/>
          </a:bodyPr>
          <a:lstStyle/>
          <a:p>
            <a:pPr>
              <a:lnSpc>
                <a:spcPct val="150000"/>
              </a:lnSpc>
            </a:pPr>
            <a:r>
              <a:rPr lang="ar-IQ" dirty="0"/>
              <a:t>	</a:t>
            </a:r>
            <a:r>
              <a:rPr lang="ar-IQ" dirty="0" smtClean="0"/>
              <a:t/>
            </a:r>
            <a:br>
              <a:rPr lang="ar-IQ" dirty="0" smtClean="0"/>
            </a:br>
            <a:r>
              <a:rPr lang="ar-IQ" dirty="0" smtClean="0"/>
              <a:t>كما </a:t>
            </a:r>
            <a:r>
              <a:rPr lang="ar-IQ" dirty="0"/>
              <a:t>قام الباحث باستخدام المصادر ذات العلاقة بموضوع البحث، والتي تم التعرف عليها ضمن الموضوعات المتخصصة </a:t>
            </a:r>
            <a:r>
              <a:rPr lang="ar-IQ" dirty="0" smtClean="0"/>
              <a:t>وخاصة </a:t>
            </a:r>
            <a:r>
              <a:rPr lang="ar-IQ" dirty="0"/>
              <a:t>مراحل الأداء الفني، وكذلك التمرينات البدنية الخاصة وأهميتها وكذلك الهدف منها، والقدرات البدنية الخاصة بالتمرينات، وكذلك الدراسات السابقة لموضوع البحث.</a:t>
            </a:r>
            <a:r>
              <a:rPr lang="en-US" b="1" dirty="0"/>
              <a:t/>
            </a:r>
            <a:br>
              <a:rPr lang="en-US" b="1" dirty="0"/>
            </a:br>
            <a:endParaRPr lang="ar-IQ"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97634"/>
          </a:xfrm>
        </p:spPr>
        <p:txBody>
          <a:bodyPr/>
          <a:lstStyle/>
          <a:p>
            <a:r>
              <a:rPr lang="ar-IQ" dirty="0"/>
              <a:t>وتكوّن مجتمع البحث من عشرة قافزين من طلاب كلية التربية الرياضية/ جامعة </a:t>
            </a:r>
            <a:r>
              <a:rPr lang="ar-IQ" dirty="0" err="1"/>
              <a:t>ديالى</a:t>
            </a:r>
            <a:r>
              <a:rPr lang="ar-IQ" dirty="0"/>
              <a:t>، وتم تقسيمهم بطريقة القرعة على مجموعتين، الأولى: تجريبية، والأخرى: ضابطة، إذ تدربت المجموعة التجريبية على وفق التمرينات البدنية الموضوعة من قبل الباحث الذي استخدم فيها تمرينات القدرات البدنية على وفق المراحل الفنية في الوحدة التدريبية</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97634"/>
          </a:xfrm>
        </p:spPr>
        <p:txBody>
          <a:bodyPr>
            <a:normAutofit fontScale="90000"/>
          </a:bodyPr>
          <a:lstStyle/>
          <a:p>
            <a:pPr>
              <a:lnSpc>
                <a:spcPct val="150000"/>
              </a:lnSpc>
            </a:pPr>
            <a:r>
              <a:rPr lang="ar-IQ" dirty="0"/>
              <a:t>	بلغ عدد الوحدات التدريبية (24) وحدة تدريبية، وزمن الوحدة من (60-90) دقيقة بواقع وحدتين تدريبيتين في </a:t>
            </a:r>
            <a:r>
              <a:rPr lang="ar-IQ" dirty="0" smtClean="0"/>
              <a:t>الأسبوع ، </a:t>
            </a:r>
            <a:r>
              <a:rPr lang="ar-IQ" dirty="0"/>
              <a:t>والذي استغرق مدة ثلاثة أشهر، واستخدم الباحث الوسائل الإحصائية المختلفة لمعالجة النتائج كان أبرزها:</a:t>
            </a:r>
            <a:r>
              <a:rPr lang="en-US" b="1" dirty="0"/>
              <a:t/>
            </a:r>
            <a:br>
              <a:rPr lang="en-US" b="1" dirty="0"/>
            </a:b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97634"/>
          </a:xfrm>
        </p:spPr>
        <p:txBody>
          <a:bodyPr>
            <a:normAutofit fontScale="90000"/>
          </a:bodyPr>
          <a:lstStyle/>
          <a:p>
            <a:pPr algn="r">
              <a:lnSpc>
                <a:spcPct val="150000"/>
              </a:lnSpc>
            </a:pPr>
            <a:r>
              <a:rPr lang="ar-IQ" dirty="0"/>
              <a:t>وخرج الباحث بعدة استنتاجات </a:t>
            </a:r>
            <a:r>
              <a:rPr lang="ar-IQ" dirty="0" smtClean="0"/>
              <a:t>:</a:t>
            </a:r>
            <a:r>
              <a:rPr lang="en-US" b="1" dirty="0"/>
              <a:t/>
            </a:r>
            <a:br>
              <a:rPr lang="en-US" b="1" dirty="0"/>
            </a:br>
            <a:r>
              <a:rPr lang="ar-IQ" b="1" dirty="0" smtClean="0"/>
              <a:t>1. </a:t>
            </a:r>
            <a:r>
              <a:rPr lang="ar-IQ" dirty="0" smtClean="0"/>
              <a:t>أدى </a:t>
            </a:r>
            <a:r>
              <a:rPr lang="ar-IQ" dirty="0"/>
              <a:t>أسلوب العمل باستخدام التمرينات الخاصة في تطوير بعض القدرات </a:t>
            </a:r>
            <a:r>
              <a:rPr lang="ar-IQ" dirty="0" smtClean="0"/>
              <a:t>البدنية. </a:t>
            </a:r>
            <a:r>
              <a:rPr lang="en-US" b="1" dirty="0"/>
              <a:t/>
            </a:r>
            <a:br>
              <a:rPr lang="en-US" b="1" dirty="0"/>
            </a:br>
            <a:r>
              <a:rPr lang="ar-IQ" b="1" dirty="0" smtClean="0"/>
              <a:t>2. </a:t>
            </a:r>
            <a:r>
              <a:rPr lang="ar-IQ" dirty="0" smtClean="0"/>
              <a:t>أدى </a:t>
            </a:r>
            <a:r>
              <a:rPr lang="ar-IQ" dirty="0"/>
              <a:t>أسلوب العمل بالتمرينات الخاصة إِلى تطوير مستوى الإنجاز.</a:t>
            </a:r>
            <a:r>
              <a:rPr lang="en-US" b="1" dirty="0"/>
              <a:t/>
            </a:r>
            <a:br>
              <a:rPr lang="en-US" b="1" dirty="0"/>
            </a:br>
            <a:r>
              <a:rPr lang="ar-IQ" b="1" dirty="0" smtClean="0"/>
              <a:t>3. </a:t>
            </a:r>
            <a:r>
              <a:rPr lang="ar-IQ" dirty="0" smtClean="0"/>
              <a:t>أدى </a:t>
            </a:r>
            <a:r>
              <a:rPr lang="ar-IQ" dirty="0"/>
              <a:t>أسلوب العمل بالتمرينات الخاصة إِلى تطوير الأداء </a:t>
            </a:r>
            <a:r>
              <a:rPr lang="ar-IQ" dirty="0" smtClean="0"/>
              <a:t>الفني.</a:t>
            </a: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97634"/>
          </a:xfrm>
        </p:spPr>
        <p:txBody>
          <a:bodyPr/>
          <a:lstStyle/>
          <a:p>
            <a:pPr algn="r"/>
            <a:r>
              <a:rPr lang="ar-IQ" dirty="0"/>
              <a:t>وفي ضوء الاستنتاجات أوصى الباحث بتوصيات عدة أهمها:</a:t>
            </a:r>
            <a:r>
              <a:rPr lang="en-US" b="1" dirty="0"/>
              <a:t/>
            </a:r>
            <a:br>
              <a:rPr lang="en-US" b="1" dirty="0"/>
            </a:br>
            <a:r>
              <a:rPr lang="ar-IQ" b="1" dirty="0" smtClean="0"/>
              <a:t>1. </a:t>
            </a:r>
            <a:r>
              <a:rPr lang="ar-IQ" dirty="0" smtClean="0"/>
              <a:t>ضرورة </a:t>
            </a:r>
            <a:r>
              <a:rPr lang="ar-IQ" dirty="0"/>
              <a:t>التأكيد على التمرينات البدنية </a:t>
            </a:r>
            <a:r>
              <a:rPr lang="ar-IQ" dirty="0" smtClean="0"/>
              <a:t>الخاصة.</a:t>
            </a:r>
            <a:r>
              <a:rPr lang="en-US" b="1" dirty="0"/>
              <a:t/>
            </a:r>
            <a:br>
              <a:rPr lang="en-US" b="1" dirty="0"/>
            </a:br>
            <a:r>
              <a:rPr lang="ar-IQ" b="1" dirty="0" smtClean="0"/>
              <a:t>2. </a:t>
            </a:r>
            <a:r>
              <a:rPr lang="ar-IQ" dirty="0" smtClean="0"/>
              <a:t>ضرورة </a:t>
            </a:r>
            <a:r>
              <a:rPr lang="ar-IQ" dirty="0"/>
              <a:t>استخدام الوسائل المساعدة والتمرينات البدنية المُعدّة من قبل الباحث.</a:t>
            </a:r>
            <a:r>
              <a:rPr lang="en-US" b="1" dirty="0"/>
              <a:t/>
            </a:r>
            <a:br>
              <a:rPr lang="en-US" b="1" dirty="0"/>
            </a:br>
            <a:r>
              <a:rPr lang="ar-IQ" b="1" smtClean="0"/>
              <a:t>3. </a:t>
            </a:r>
            <a:r>
              <a:rPr lang="ar-IQ" smtClean="0"/>
              <a:t>ضرورة </a:t>
            </a:r>
            <a:r>
              <a:rPr lang="ar-IQ" dirty="0"/>
              <a:t>استخدام المنهاج المُعدّ من قبل الباحث في تطوير القدرات البدنية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26130"/>
          </a:xfrm>
        </p:spPr>
        <p:txBody>
          <a:bodyPr/>
          <a:lstStyle/>
          <a:p>
            <a:endParaRPr lang="ar-IQ" dirty="0"/>
          </a:p>
        </p:txBody>
      </p:sp>
      <p:pic>
        <p:nvPicPr>
          <p:cNvPr id="3" name="صورة 2" descr="th (3).jpg"/>
          <p:cNvPicPr>
            <a:picLocks noChangeAspect="1"/>
          </p:cNvPicPr>
          <p:nvPr/>
        </p:nvPicPr>
        <p:blipFill>
          <a:blip r:embed="rId2"/>
          <a:stretch>
            <a:fillRect/>
          </a:stretch>
        </p:blipFill>
        <p:spPr>
          <a:xfrm>
            <a:off x="428596" y="285728"/>
            <a:ext cx="8286808" cy="5929354"/>
          </a:xfrm>
          <a:prstGeom prst="rect">
            <a:avLst/>
          </a:prstGeom>
        </p:spPr>
      </p:pic>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70</Words>
  <Application>Microsoft Office PowerPoint</Application>
  <PresentationFormat>عرض على الشاشة (3:4)‏</PresentationFormat>
  <Paragraphs>7</Paragraphs>
  <Slides>8</Slides>
  <Notes>0</Notes>
  <HiddenSlides>0</HiddenSlides>
  <MMClips>0</MMClips>
  <ScaleCrop>false</ScaleCrop>
  <HeadingPairs>
    <vt:vector size="4" baseType="variant">
      <vt:variant>
        <vt:lpstr>سمة</vt:lpstr>
      </vt:variant>
      <vt:variant>
        <vt:i4>1</vt:i4>
      </vt:variant>
      <vt:variant>
        <vt:lpstr>عناوين الشرائح</vt:lpstr>
      </vt:variant>
      <vt:variant>
        <vt:i4>8</vt:i4>
      </vt:variant>
    </vt:vector>
  </HeadingPairs>
  <TitlesOfParts>
    <vt:vector size="9" baseType="lpstr">
      <vt:lpstr>سمة Office</vt:lpstr>
      <vt:lpstr>Translate  from  Arabic  into  English</vt:lpstr>
      <vt:lpstr> إِنَّ التقدم العلمي الحاصل في المجال الرياضي قد شهد تطورًا ملحوظًا في مختلف المستويات محققًا  انجازات كبيرة في الألعاب الرياضية ، وإِنَّنا أحوج اليوم إِلى بذل المزيد من الجهود لإيجاد أساليب تدريبية علمية تضمن الحركة الرياضية تقدمًا وتصورًا علميًا في مختلف الأصعدة. </vt:lpstr>
      <vt:lpstr>  كما قام الباحث باستخدام المصادر ذات العلاقة بموضوع البحث، والتي تم التعرف عليها ضمن الموضوعات المتخصصة وخاصة مراحل الأداء الفني، وكذلك التمرينات البدنية الخاصة وأهميتها وكذلك الهدف منها، والقدرات البدنية الخاصة بالتمرينات، وكذلك الدراسات السابقة لموضوع البحث. </vt:lpstr>
      <vt:lpstr>وتكوّن مجتمع البحث من عشرة قافزين من طلاب كلية التربية الرياضية/ جامعة ديالى، وتم تقسيمهم بطريقة القرعة على مجموعتين، الأولى: تجريبية، والأخرى: ضابطة، إذ تدربت المجموعة التجريبية على وفق التمرينات البدنية الموضوعة من قبل الباحث الذي استخدم فيها تمرينات القدرات البدنية على وفق المراحل الفنية في الوحدة التدريبية</vt:lpstr>
      <vt:lpstr> بلغ عدد الوحدات التدريبية (24) وحدة تدريبية، وزمن الوحدة من (60-90) دقيقة بواقع وحدتين تدريبيتين في الأسبوع ، والذي استغرق مدة ثلاثة أشهر، واستخدم الباحث الوسائل الإحصائية المختلفة لمعالجة النتائج كان أبرزها: </vt:lpstr>
      <vt:lpstr>وخرج الباحث بعدة استنتاجات : 1. أدى أسلوب العمل باستخدام التمرينات الخاصة في تطوير بعض القدرات البدنية.  2. أدى أسلوب العمل بالتمرينات الخاصة إِلى تطوير مستوى الإنجاز. 3. أدى أسلوب العمل بالتمرينات الخاصة إِلى تطوير الأداء الفني.</vt:lpstr>
      <vt:lpstr>وفي ضوء الاستنتاجات أوصى الباحث بتوصيات عدة أهمها: 1. ضرورة التأكيد على التمرينات البدنية الخاصة. 2. ضرورة استخدام الوسائل المساعدة والتمرينات البدنية المُعدّة من قبل الباحث. 3. ضرورة استخدام المنهاج المُعدّ من قبل الباحث في تطوير القدرات البدنية </vt:lpstr>
      <vt:lpstr>الشريحة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إِنَّ التقدم العلمي الحاصل في المجال الرياضي قد شهد تطورًا ملحوظًا في مختلف المستويات محققًا قفزة نوعية في تحقيق انجازات كبيرة في الألعاب الرياضية، وإِنَّنا أحوج اليوم إِلى بذل المزيد من الجهود لإيجاد أساليب تدريبية علمية تضمن الحركة الرياضية تقدمًا وتصورًا علميًا في مختلف الأصعدة. </dc:title>
  <dc:creator>English</dc:creator>
  <cp:lastModifiedBy>English</cp:lastModifiedBy>
  <cp:revision>8</cp:revision>
  <dcterms:created xsi:type="dcterms:W3CDTF">2015-01-25T17:51:02Z</dcterms:created>
  <dcterms:modified xsi:type="dcterms:W3CDTF">2015-01-25T18:46:04Z</dcterms:modified>
</cp:coreProperties>
</file>